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ne Kirchoff" initials="BK" lastIdx="0" clrIdx="0">
    <p:extLst>
      <p:ext uri="{19B8F6BF-5375-455C-9EA6-DF929625EA0E}">
        <p15:presenceInfo xmlns:p15="http://schemas.microsoft.com/office/powerpoint/2012/main" userId="Brianne Kircho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4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579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1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79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9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7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0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12B2-E008-40C6-9CA8-E1B2A57F54BA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3F0BE8-877A-498B-BE26-009FACFD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1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Alexandria Central School District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Budget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15, 2022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39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 increases in state aid (3%)</a:t>
            </a:r>
          </a:p>
          <a:p>
            <a:r>
              <a:rPr lang="en-US" dirty="0" smtClean="0"/>
              <a:t>Keep tax levy low</a:t>
            </a:r>
          </a:p>
          <a:p>
            <a:r>
              <a:rPr lang="en-US" dirty="0" smtClean="0"/>
              <a:t>Restricted use of CRRSA and ARPA funds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47404" y="446088"/>
            <a:ext cx="5047007" cy="5414961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with closing the gap…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4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608" y="266662"/>
            <a:ext cx="8911687" cy="6159075"/>
          </a:xfrm>
        </p:spPr>
        <p:txBody>
          <a:bodyPr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CRRSA and ARPA Updates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1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54149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CRRSA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Allocation	$401,100</a:t>
            </a:r>
          </a:p>
          <a:p>
            <a:pPr lvl="1"/>
            <a:r>
              <a:rPr lang="en-US" dirty="0" smtClean="0"/>
              <a:t>Can expend minimum of 15% per year</a:t>
            </a:r>
          </a:p>
          <a:p>
            <a:pPr lvl="1"/>
            <a:r>
              <a:rPr lang="en-US" dirty="0" smtClean="0"/>
              <a:t>Expend maximum of 85% per year</a:t>
            </a:r>
          </a:p>
          <a:p>
            <a:pPr lvl="1"/>
            <a:r>
              <a:rPr lang="en-US" dirty="0" smtClean="0"/>
              <a:t>20% allocated to “learning loss”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 Year Grant</a:t>
            </a:r>
          </a:p>
          <a:p>
            <a:pPr lvl="1"/>
            <a:r>
              <a:rPr lang="en-US" dirty="0" smtClean="0"/>
              <a:t>03/13/2020 – 09/30/2023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Year (Year 1)</a:t>
            </a:r>
          </a:p>
          <a:p>
            <a:pPr lvl="1"/>
            <a:r>
              <a:rPr lang="en-US" dirty="0" smtClean="0"/>
              <a:t>$152,784 spent to date</a:t>
            </a:r>
          </a:p>
          <a:p>
            <a:pPr lvl="2"/>
            <a:r>
              <a:rPr lang="en-US" dirty="0" smtClean="0"/>
              <a:t>Large Format Printer</a:t>
            </a:r>
          </a:p>
          <a:p>
            <a:pPr lvl="2"/>
            <a:r>
              <a:rPr lang="en-US" dirty="0" smtClean="0"/>
              <a:t>Technology Supplies</a:t>
            </a:r>
          </a:p>
          <a:p>
            <a:pPr lvl="2"/>
            <a:r>
              <a:rPr lang="en-US" dirty="0" smtClean="0"/>
              <a:t>Counselor Salaries (learning loss)</a:t>
            </a:r>
          </a:p>
          <a:p>
            <a:pPr lvl="1"/>
            <a:r>
              <a:rPr lang="en-US" dirty="0" smtClean="0"/>
              <a:t>$100,527 to be spent on Generator upon completion of project</a:t>
            </a:r>
          </a:p>
          <a:p>
            <a:pPr lvl="2"/>
            <a:r>
              <a:rPr lang="en-US" dirty="0" smtClean="0"/>
              <a:t>Still working on finding a grant to cover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2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54149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Approved January 26, 2022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Allocation	$901,465</a:t>
            </a:r>
          </a:p>
          <a:p>
            <a:pPr lvl="1"/>
            <a:r>
              <a:rPr lang="en-US" dirty="0" smtClean="0"/>
              <a:t>Initial 10% payment has been released but not yet received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 Year Grant</a:t>
            </a:r>
          </a:p>
          <a:p>
            <a:pPr lvl="1"/>
            <a:r>
              <a:rPr lang="en-US" dirty="0" smtClean="0"/>
              <a:t>03/13/2020 – 09/30/2024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Year (Year 1)</a:t>
            </a:r>
          </a:p>
          <a:p>
            <a:pPr lvl="1"/>
            <a:r>
              <a:rPr lang="en-US" dirty="0" smtClean="0"/>
              <a:t>$308,865 spent to date</a:t>
            </a:r>
          </a:p>
          <a:p>
            <a:pPr lvl="2"/>
            <a:r>
              <a:rPr lang="en-US" dirty="0" smtClean="0"/>
              <a:t>Library Renovations</a:t>
            </a:r>
          </a:p>
          <a:p>
            <a:pPr lvl="2"/>
            <a:r>
              <a:rPr lang="en-US" dirty="0" smtClean="0"/>
              <a:t>Baseball Field Renovations</a:t>
            </a:r>
          </a:p>
          <a:p>
            <a:pPr lvl="2"/>
            <a:r>
              <a:rPr lang="en-US" dirty="0" smtClean="0"/>
              <a:t>Cardio Room Equipment</a:t>
            </a:r>
          </a:p>
          <a:p>
            <a:pPr lvl="1"/>
            <a:r>
              <a:rPr lang="en-US" dirty="0" smtClean="0"/>
              <a:t>Additional Projects</a:t>
            </a:r>
          </a:p>
          <a:p>
            <a:pPr lvl="2"/>
            <a:r>
              <a:rPr lang="en-US" dirty="0" smtClean="0"/>
              <a:t>Kitchen and Cafeteria Air Conditioning $67,870</a:t>
            </a:r>
          </a:p>
        </p:txBody>
      </p:sp>
    </p:spTree>
    <p:extLst>
      <p:ext uri="{BB962C8B-B14F-4D97-AF65-F5344CB8AC3E}">
        <p14:creationId xmlns:p14="http://schemas.microsoft.com/office/powerpoint/2010/main" val="427855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54149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Year 2</a:t>
            </a:r>
          </a:p>
          <a:p>
            <a:pPr lvl="1"/>
            <a:r>
              <a:rPr lang="en-US" dirty="0" smtClean="0"/>
              <a:t>Floor renovations by Dick Tile</a:t>
            </a:r>
          </a:p>
          <a:p>
            <a:pPr lvl="2"/>
            <a:r>
              <a:rPr lang="en-US" dirty="0" smtClean="0"/>
              <a:t>$109,950</a:t>
            </a:r>
          </a:p>
          <a:p>
            <a:pPr lvl="1"/>
            <a:r>
              <a:rPr lang="en-US" dirty="0" smtClean="0"/>
              <a:t>Weight Room</a:t>
            </a:r>
          </a:p>
          <a:p>
            <a:pPr lvl="2"/>
            <a:r>
              <a:rPr lang="en-US" dirty="0" smtClean="0"/>
              <a:t>Air Conditioning $22,473</a:t>
            </a:r>
          </a:p>
          <a:p>
            <a:pPr lvl="2"/>
            <a:r>
              <a:rPr lang="en-US" dirty="0" smtClean="0"/>
              <a:t>Equipment $15,000</a:t>
            </a:r>
          </a:p>
          <a:p>
            <a:pPr lvl="1"/>
            <a:r>
              <a:rPr lang="en-US" dirty="0" smtClean="0"/>
              <a:t>Bus Garage</a:t>
            </a:r>
          </a:p>
          <a:p>
            <a:pPr lvl="2"/>
            <a:r>
              <a:rPr lang="en-US" dirty="0" smtClean="0"/>
              <a:t>Lift $32,371</a:t>
            </a:r>
          </a:p>
          <a:p>
            <a:pPr lvl="2"/>
            <a:r>
              <a:rPr lang="en-US" dirty="0" smtClean="0"/>
              <a:t>Boiler Room Access $22,700</a:t>
            </a:r>
          </a:p>
          <a:p>
            <a:pPr lvl="1"/>
            <a:r>
              <a:rPr lang="en-US" dirty="0" smtClean="0"/>
              <a:t>Summer School and Enrichment Programs</a:t>
            </a:r>
          </a:p>
          <a:p>
            <a:pPr lvl="2"/>
            <a:r>
              <a:rPr lang="en-US" dirty="0" smtClean="0"/>
              <a:t>$51,800</a:t>
            </a:r>
          </a:p>
        </p:txBody>
      </p:sp>
    </p:spTree>
    <p:extLst>
      <p:ext uri="{BB962C8B-B14F-4D97-AF65-F5344CB8AC3E}">
        <p14:creationId xmlns:p14="http://schemas.microsoft.com/office/powerpoint/2010/main" val="398117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541496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Year 3</a:t>
            </a:r>
          </a:p>
          <a:p>
            <a:pPr lvl="1"/>
            <a:r>
              <a:rPr lang="en-US" dirty="0" smtClean="0"/>
              <a:t>Outdoor Classroom / Pavilion</a:t>
            </a:r>
          </a:p>
          <a:p>
            <a:pPr lvl="2"/>
            <a:r>
              <a:rPr lang="en-US" dirty="0" smtClean="0"/>
              <a:t>$153,290</a:t>
            </a:r>
          </a:p>
          <a:p>
            <a:pPr lvl="1"/>
            <a:r>
              <a:rPr lang="en-US" dirty="0" smtClean="0"/>
              <a:t>Summer School and Enrichment Programs</a:t>
            </a:r>
          </a:p>
          <a:p>
            <a:pPr lvl="2"/>
            <a:r>
              <a:rPr lang="en-US" dirty="0" smtClean="0"/>
              <a:t>$35,000</a:t>
            </a:r>
          </a:p>
        </p:txBody>
      </p:sp>
    </p:spTree>
    <p:extLst>
      <p:ext uri="{BB962C8B-B14F-4D97-AF65-F5344CB8AC3E}">
        <p14:creationId xmlns:p14="http://schemas.microsoft.com/office/powerpoint/2010/main" val="13891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983268"/>
            <a:ext cx="3932237" cy="483999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Cap Calculation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CPI Max of 2%</a:t>
            </a:r>
          </a:p>
          <a:p>
            <a:pPr lvl="1"/>
            <a:r>
              <a:rPr lang="en-US" dirty="0" smtClean="0"/>
              <a:t>Highest of 2% or the rate of CPI</a:t>
            </a:r>
          </a:p>
          <a:p>
            <a:pPr lvl="1"/>
            <a:r>
              <a:rPr lang="en-US" dirty="0" smtClean="0"/>
              <a:t>Inflation at 7% - highest in 30 years – capped at 2%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2022-2023 Tax Cap = 3.95%</a:t>
            </a:r>
          </a:p>
          <a:p>
            <a:r>
              <a:rPr lang="en-US" dirty="0" smtClean="0"/>
              <a:t>ACS plans to stay below the cap</a:t>
            </a:r>
          </a:p>
        </p:txBody>
      </p:sp>
    </p:spTree>
    <p:extLst>
      <p:ext uri="{BB962C8B-B14F-4D97-AF65-F5344CB8AC3E}">
        <p14:creationId xmlns:p14="http://schemas.microsoft.com/office/powerpoint/2010/main" val="246797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0"/>
            <a:ext cx="83626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6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8" y="832717"/>
            <a:ext cx="4128392" cy="564426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153891" y="2835563"/>
            <a:ext cx="1413164" cy="424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67054" y="2835563"/>
            <a:ext cx="187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Allowed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0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8" y="832717"/>
            <a:ext cx="4128392" cy="564426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153890" y="2189017"/>
            <a:ext cx="1413164" cy="424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67054" y="2216725"/>
            <a:ext cx="187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153890" y="4120562"/>
            <a:ext cx="1413164" cy="424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7054" y="4148332"/>
            <a:ext cx="187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Dollar Increase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4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08" y="832717"/>
            <a:ext cx="4128392" cy="564426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080000" y="3537527"/>
            <a:ext cx="1413164" cy="424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3164" y="3565297"/>
            <a:ext cx="271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“left on table”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8465" y="1116033"/>
            <a:ext cx="3366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ACS is aware of the current economic status of the north country and will be mindful of that when determining final tax levy figures.</a:t>
            </a:r>
          </a:p>
        </p:txBody>
      </p:sp>
    </p:spTree>
    <p:extLst>
      <p:ext uri="{BB962C8B-B14F-4D97-AF65-F5344CB8AC3E}">
        <p14:creationId xmlns:p14="http://schemas.microsoft.com/office/powerpoint/2010/main" val="99912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1" y="733569"/>
            <a:ext cx="3932237" cy="483999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Updates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510" y="733569"/>
            <a:ext cx="5181600" cy="5414963"/>
          </a:xfrm>
        </p:spPr>
        <p:txBody>
          <a:bodyPr anchor="ctr"/>
          <a:lstStyle/>
          <a:p>
            <a:r>
              <a:rPr lang="en-US" dirty="0" smtClean="0"/>
              <a:t>TRS Rate Finalized at 10.29%</a:t>
            </a:r>
          </a:p>
          <a:p>
            <a:pPr lvl="1"/>
            <a:r>
              <a:rPr lang="en-US" dirty="0" smtClean="0"/>
              <a:t>Preliminary Rate was 10.50%</a:t>
            </a:r>
          </a:p>
          <a:p>
            <a:pPr lvl="1"/>
            <a:r>
              <a:rPr lang="en-US" dirty="0" smtClean="0"/>
              <a:t>Savings = $10,000</a:t>
            </a:r>
          </a:p>
          <a:p>
            <a:r>
              <a:rPr lang="en-US" dirty="0" err="1" smtClean="0"/>
              <a:t>BoCES</a:t>
            </a:r>
            <a:r>
              <a:rPr lang="en-US" dirty="0" smtClean="0"/>
              <a:t> Rates in Process</a:t>
            </a:r>
          </a:p>
          <a:p>
            <a:pPr lvl="1"/>
            <a:r>
              <a:rPr lang="en-US" dirty="0" smtClean="0"/>
              <a:t>Special Ed Programs to Increase</a:t>
            </a:r>
          </a:p>
        </p:txBody>
      </p:sp>
    </p:spTree>
    <p:extLst>
      <p:ext uri="{BB962C8B-B14F-4D97-AF65-F5344CB8AC3E}">
        <p14:creationId xmlns:p14="http://schemas.microsoft.com/office/powerpoint/2010/main" val="177283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1" y="733569"/>
            <a:ext cx="3932237" cy="483999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Updates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510" y="733569"/>
            <a:ext cx="5181600" cy="5414963"/>
          </a:xfrm>
        </p:spPr>
        <p:txBody>
          <a:bodyPr anchor="ctr"/>
          <a:lstStyle/>
          <a:p>
            <a:r>
              <a:rPr lang="en-US" dirty="0" smtClean="0"/>
              <a:t>Fuel Bids:</a:t>
            </a:r>
          </a:p>
          <a:p>
            <a:pPr lvl="1"/>
            <a:r>
              <a:rPr lang="en-US" dirty="0" smtClean="0"/>
              <a:t>Lock in Heating Oil Main </a:t>
            </a:r>
            <a:r>
              <a:rPr lang="en-US" dirty="0" err="1" smtClean="0"/>
              <a:t>Bldg</a:t>
            </a:r>
            <a:r>
              <a:rPr lang="en-US" dirty="0" smtClean="0"/>
              <a:t> @ $2.6065</a:t>
            </a:r>
          </a:p>
          <a:p>
            <a:pPr lvl="2"/>
            <a:r>
              <a:rPr lang="en-US" dirty="0" smtClean="0"/>
              <a:t>Current Year Lock in @ $1.8331</a:t>
            </a:r>
          </a:p>
          <a:p>
            <a:pPr lvl="2"/>
            <a:r>
              <a:rPr lang="en-US" dirty="0" smtClean="0"/>
              <a:t>Fluctuating @ $2.6552</a:t>
            </a:r>
          </a:p>
          <a:p>
            <a:pPr lvl="1"/>
            <a:r>
              <a:rPr lang="en-US" dirty="0" smtClean="0"/>
              <a:t>Lock in Heating Oil Garage @ $2.8910</a:t>
            </a:r>
          </a:p>
          <a:p>
            <a:pPr lvl="2"/>
            <a:r>
              <a:rPr lang="en-US" dirty="0" smtClean="0"/>
              <a:t>Current Year Lock in @ $2.1990</a:t>
            </a:r>
          </a:p>
          <a:p>
            <a:pPr lvl="2"/>
            <a:r>
              <a:rPr lang="en-US" dirty="0" smtClean="0"/>
              <a:t>Fluctuating @ $2.8144</a:t>
            </a:r>
          </a:p>
          <a:p>
            <a:pPr lvl="1"/>
            <a:r>
              <a:rPr lang="en-US" dirty="0" smtClean="0"/>
              <a:t>Lock in Diesel @ $3.0871</a:t>
            </a:r>
          </a:p>
          <a:p>
            <a:pPr lvl="2"/>
            <a:r>
              <a:rPr lang="en-US" dirty="0" smtClean="0"/>
              <a:t>Current Year Lock in @ $2.2980</a:t>
            </a:r>
          </a:p>
          <a:p>
            <a:pPr lvl="2"/>
            <a:r>
              <a:rPr lang="en-US" dirty="0" smtClean="0"/>
              <a:t>Fluctuating @ $2.7293</a:t>
            </a:r>
          </a:p>
          <a:p>
            <a:pPr lvl="1"/>
            <a:r>
              <a:rPr lang="en-US" dirty="0" smtClean="0"/>
              <a:t>Gasoline fluctuating @ $2.6510</a:t>
            </a:r>
          </a:p>
          <a:p>
            <a:pPr lvl="2"/>
            <a:r>
              <a:rPr lang="en-US" dirty="0" smtClean="0"/>
              <a:t>Current Year Fluctuating</a:t>
            </a:r>
          </a:p>
          <a:p>
            <a:pPr lvl="3"/>
            <a:r>
              <a:rPr lang="en-US" dirty="0" smtClean="0"/>
              <a:t>$2.8877 as of January 14, 2022</a:t>
            </a:r>
          </a:p>
          <a:p>
            <a:pPr lvl="2"/>
            <a:r>
              <a:rPr lang="en-US" dirty="0" smtClean="0"/>
              <a:t>No Lock In available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62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1" y="733569"/>
            <a:ext cx="3932237" cy="483999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Updates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324" y="733569"/>
            <a:ext cx="5181600" cy="5414963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 smtClean="0"/>
              <a:t>Initial Expenditures		= $15,107,019</a:t>
            </a:r>
          </a:p>
          <a:p>
            <a:r>
              <a:rPr lang="en-US" dirty="0" smtClean="0"/>
              <a:t>Initial Gap				= $859,462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Updated Expenditures	= $14,944,306</a:t>
            </a:r>
          </a:p>
          <a:p>
            <a:r>
              <a:rPr lang="en-US" dirty="0" smtClean="0"/>
              <a:t>Appropriated Fund Balance</a:t>
            </a:r>
          </a:p>
          <a:p>
            <a:pPr lvl="1"/>
            <a:r>
              <a:rPr lang="en-US" dirty="0" smtClean="0"/>
              <a:t>Increased from $850,000 to $1,350,000</a:t>
            </a:r>
          </a:p>
          <a:p>
            <a:pPr lvl="1"/>
            <a:r>
              <a:rPr lang="en-US" dirty="0" smtClean="0"/>
              <a:t>Increase due to current year anticipated surplus funds</a:t>
            </a:r>
          </a:p>
          <a:p>
            <a:pPr lvl="1"/>
            <a:r>
              <a:rPr lang="en-US" dirty="0" smtClean="0"/>
              <a:t>Will continue to adjust as needed, based on monthly Fund Balance reporting</a:t>
            </a:r>
          </a:p>
          <a:p>
            <a:r>
              <a:rPr lang="en-US" dirty="0" smtClean="0"/>
              <a:t>Additional Revenue Sources</a:t>
            </a:r>
          </a:p>
          <a:p>
            <a:pPr lvl="1"/>
            <a:r>
              <a:rPr lang="en-US" dirty="0" smtClean="0"/>
              <a:t>Village of A Bay		= $24,000</a:t>
            </a:r>
          </a:p>
          <a:p>
            <a:pPr lvl="1"/>
            <a:r>
              <a:rPr lang="en-US" dirty="0" smtClean="0"/>
              <a:t>Hammond CSD Trans	= $24,000</a:t>
            </a:r>
          </a:p>
          <a:p>
            <a:pPr lvl="1"/>
            <a:r>
              <a:rPr lang="en-US" dirty="0" smtClean="0"/>
              <a:t>Hammond CSD BO		= $35,000</a:t>
            </a:r>
          </a:p>
          <a:p>
            <a:r>
              <a:rPr lang="en-US" dirty="0" smtClean="0"/>
              <a:t>Tax Levy</a:t>
            </a:r>
          </a:p>
          <a:p>
            <a:pPr lvl="1"/>
            <a:r>
              <a:rPr lang="en-US" smtClean="0"/>
              <a:t>Tax Levy 2.50%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Updated Gap			=$73,667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2383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509</Words>
  <Application>Microsoft Office PowerPoint</Application>
  <PresentationFormat>Widescreen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Wisp</vt:lpstr>
      <vt:lpstr>Alexandria Central School District </vt:lpstr>
      <vt:lpstr>Tax Cap Calculation</vt:lpstr>
      <vt:lpstr>PowerPoint Presentation</vt:lpstr>
      <vt:lpstr>PowerPoint Presentation</vt:lpstr>
      <vt:lpstr>PowerPoint Presentation</vt:lpstr>
      <vt:lpstr>PowerPoint Presentation</vt:lpstr>
      <vt:lpstr>Budget Updates</vt:lpstr>
      <vt:lpstr>Budget Updates</vt:lpstr>
      <vt:lpstr>Budget Updates</vt:lpstr>
      <vt:lpstr>PowerPoint Presentation</vt:lpstr>
      <vt:lpstr>CRRSA and ARPA Updates</vt:lpstr>
      <vt:lpstr>CRRSA</vt:lpstr>
      <vt:lpstr>ARPA</vt:lpstr>
      <vt:lpstr>ARPA</vt:lpstr>
      <vt:lpstr>ARPA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Brianne Kirchoff</dc:creator>
  <cp:lastModifiedBy>Brianne Kirchoff</cp:lastModifiedBy>
  <cp:revision>24</cp:revision>
  <dcterms:created xsi:type="dcterms:W3CDTF">2022-02-08T14:37:11Z</dcterms:created>
  <dcterms:modified xsi:type="dcterms:W3CDTF">2022-02-11T14:48:25Z</dcterms:modified>
</cp:coreProperties>
</file>